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81" r:id="rId3"/>
    <p:sldId id="263" r:id="rId4"/>
    <p:sldId id="272" r:id="rId5"/>
    <p:sldId id="273" r:id="rId6"/>
    <p:sldId id="274" r:id="rId7"/>
    <p:sldId id="275" r:id="rId8"/>
    <p:sldId id="276" r:id="rId9"/>
    <p:sldId id="277" r:id="rId10"/>
    <p:sldId id="270" r:id="rId11"/>
    <p:sldId id="269" r:id="rId12"/>
    <p:sldId id="268" r:id="rId13"/>
    <p:sldId id="279" r:id="rId14"/>
    <p:sldId id="258" r:id="rId15"/>
    <p:sldId id="280" r:id="rId16"/>
    <p:sldId id="264" r:id="rId17"/>
    <p:sldId id="259" r:id="rId18"/>
    <p:sldId id="260" r:id="rId19"/>
    <p:sldId id="265" r:id="rId20"/>
    <p:sldId id="296" r:id="rId21"/>
    <p:sldId id="289" r:id="rId22"/>
    <p:sldId id="292" r:id="rId23"/>
    <p:sldId id="290" r:id="rId24"/>
    <p:sldId id="293" r:id="rId25"/>
    <p:sldId id="267" r:id="rId26"/>
    <p:sldId id="294" r:id="rId27"/>
    <p:sldId id="262" r:id="rId28"/>
    <p:sldId id="297" r:id="rId29"/>
    <p:sldId id="26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660"/>
  </p:normalViewPr>
  <p:slideViewPr>
    <p:cSldViewPr snapToGrid="0">
      <p:cViewPr varScale="1">
        <p:scale>
          <a:sx n="68" d="100"/>
          <a:sy n="68" d="100"/>
        </p:scale>
        <p:origin x="8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B216B-BA4D-415C-837D-5D232B8B7F4F}" type="datetimeFigureOut">
              <a:rPr lang="en-CA" smtClean="0"/>
              <a:t>2023-01-09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730BB-192A-4467-A48B-68F51AC113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4653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109B50-0A2B-4F40-9549-7F62761AEE52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6062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999B6-49FC-4DCB-8EF2-60155E04F5DA}" type="datetimeFigureOut">
              <a:rPr lang="en-CA" smtClean="0"/>
              <a:t>2023-01-09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46BD-955B-4F36-ADE9-FFDCB7F6BE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3958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999B6-49FC-4DCB-8EF2-60155E04F5DA}" type="datetimeFigureOut">
              <a:rPr lang="en-CA" smtClean="0"/>
              <a:t>2023-01-09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46BD-955B-4F36-ADE9-FFDCB7F6BE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074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999B6-49FC-4DCB-8EF2-60155E04F5DA}" type="datetimeFigureOut">
              <a:rPr lang="en-CA" smtClean="0"/>
              <a:t>2023-01-09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46BD-955B-4F36-ADE9-FFDCB7F6BE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2710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999B6-49FC-4DCB-8EF2-60155E04F5DA}" type="datetimeFigureOut">
              <a:rPr lang="en-CA" smtClean="0"/>
              <a:t>2023-01-09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46BD-955B-4F36-ADE9-FFDCB7F6BE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3600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999B6-49FC-4DCB-8EF2-60155E04F5DA}" type="datetimeFigureOut">
              <a:rPr lang="en-CA" smtClean="0"/>
              <a:t>2023-01-09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46BD-955B-4F36-ADE9-FFDCB7F6BE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410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999B6-49FC-4DCB-8EF2-60155E04F5DA}" type="datetimeFigureOut">
              <a:rPr lang="en-CA" smtClean="0"/>
              <a:t>2023-01-09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46BD-955B-4F36-ADE9-FFDCB7F6BE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623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999B6-49FC-4DCB-8EF2-60155E04F5DA}" type="datetimeFigureOut">
              <a:rPr lang="en-CA" smtClean="0"/>
              <a:t>2023-01-09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46BD-955B-4F36-ADE9-FFDCB7F6BE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5398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999B6-49FC-4DCB-8EF2-60155E04F5DA}" type="datetimeFigureOut">
              <a:rPr lang="en-CA" smtClean="0"/>
              <a:t>2023-01-09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46BD-955B-4F36-ADE9-FFDCB7F6BE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9107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999B6-49FC-4DCB-8EF2-60155E04F5DA}" type="datetimeFigureOut">
              <a:rPr lang="en-CA" smtClean="0"/>
              <a:t>2023-01-09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46BD-955B-4F36-ADE9-FFDCB7F6BE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7275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999B6-49FC-4DCB-8EF2-60155E04F5DA}" type="datetimeFigureOut">
              <a:rPr lang="en-CA" smtClean="0"/>
              <a:t>2023-01-09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46BD-955B-4F36-ADE9-FFDCB7F6BE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570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999B6-49FC-4DCB-8EF2-60155E04F5DA}" type="datetimeFigureOut">
              <a:rPr lang="en-CA" smtClean="0"/>
              <a:t>2023-01-09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46BD-955B-4F36-ADE9-FFDCB7F6BE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1276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999B6-49FC-4DCB-8EF2-60155E04F5DA}" type="datetimeFigureOut">
              <a:rPr lang="en-CA" smtClean="0"/>
              <a:t>2023-01-09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146BD-955B-4F36-ADE9-FFDCB7F6BE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073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3.jpeg"/><Relationship Id="rId7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XsYJD3BJlQ" TargetMode="External"/><Relationship Id="rId2" Type="http://schemas.openxmlformats.org/officeDocument/2006/relationships/hyperlink" Target="https://www.youtube.com/watch?v=pR26RMI9T8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kz60knnHNaU" TargetMode="External"/><Relationship Id="rId5" Type="http://schemas.openxmlformats.org/officeDocument/2006/relationships/hyperlink" Target="https://www.youtube.com/watch?v=bGcm-J1ggfw" TargetMode="External"/><Relationship Id="rId4" Type="http://schemas.openxmlformats.org/officeDocument/2006/relationships/hyperlink" Target="https://www.youtube.com/watch?v=Ziq5zm4uO-Y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XXDThkJ3Ew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GXx56WqqJw?list=RDDGXx56WqqJw" TargetMode="External"/><Relationship Id="rId5" Type="http://schemas.openxmlformats.org/officeDocument/2006/relationships/hyperlink" Target="https://www.youtube.com/watch?v=DGXx56WqqJw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1857"/>
            <a:ext cx="12192000" cy="247000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576" y="1650397"/>
            <a:ext cx="11397803" cy="2387600"/>
          </a:xfrm>
        </p:spPr>
        <p:txBody>
          <a:bodyPr/>
          <a:lstStyle/>
          <a:p>
            <a:pPr algn="ctr"/>
            <a:r>
              <a:rPr lang="en-CA" dirty="0">
                <a:latin typeface="Algerian" panose="04020705040A02060702" pitchFamily="82" charset="0"/>
              </a:rPr>
              <a:t>Castles in the Middle Ages</a:t>
            </a:r>
          </a:p>
        </p:txBody>
      </p:sp>
      <p:pic>
        <p:nvPicPr>
          <p:cNvPr id="4" name="Picture 3" descr="motte and bailey colo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857"/>
            <a:ext cx="3889420" cy="24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g4middleages.wikispaces.com/file/view/Portcullis.jpg/132440441/157x175/Portcull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2575"/>
            <a:ext cx="2115861" cy="235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027" y="-37700"/>
            <a:ext cx="3696236" cy="2474339"/>
          </a:xfrm>
          <a:prstGeom prst="rect">
            <a:avLst/>
          </a:prstGeom>
        </p:spPr>
      </p:pic>
      <p:pic>
        <p:nvPicPr>
          <p:cNvPr id="7" name="Picture 6" descr="concentric castl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64870" y="-2690"/>
            <a:ext cx="3727129" cy="2466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http://primaryhomeworkhelp.co.uk/castles/dover/images/aeria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861" y="4522575"/>
            <a:ext cx="3708089" cy="243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upload.wikimedia.org/wikipedia/commons/5/50/Bodiam-castle-10My8-119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950" y="4522575"/>
            <a:ext cx="3902920" cy="260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york-united-kingdom.co.uk/cliffords/cliffordstoweryork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1" r="11865"/>
          <a:stretch/>
        </p:blipFill>
        <p:spPr bwMode="auto">
          <a:xfrm>
            <a:off x="9504608" y="4522575"/>
            <a:ext cx="2717444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09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7486"/>
            <a:ext cx="12192000" cy="1079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7828" name="AutoShape 4"/>
          <p:cNvSpPr>
            <a:spLocks noChangeArrowheads="1"/>
          </p:cNvSpPr>
          <p:nvPr/>
        </p:nvSpPr>
        <p:spPr bwMode="auto">
          <a:xfrm>
            <a:off x="5797058" y="4329500"/>
            <a:ext cx="8001000" cy="3352800"/>
          </a:xfrm>
          <a:prstGeom prst="irregularSeal2">
            <a:avLst/>
          </a:prstGeom>
          <a:solidFill>
            <a:schemeClr val="bg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altLang="en-US"/>
              <a:t>Especially as the English did not have many castles before the Normans came along!</a:t>
            </a: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2129933" y="337236"/>
            <a:ext cx="766762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4400" b="1" u="sng" dirty="0"/>
              <a:t>Why castles?</a:t>
            </a: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2978151" y="1383252"/>
            <a:ext cx="99908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2400" dirty="0"/>
              <a:t>When William invaded England he quickly set about building </a:t>
            </a:r>
            <a:r>
              <a:rPr lang="en-GB" altLang="en-US" sz="2400" b="1" dirty="0"/>
              <a:t>castles</a:t>
            </a:r>
            <a:r>
              <a:rPr lang="en-GB" altLang="en-US" sz="2400" dirty="0"/>
              <a:t>.</a:t>
            </a: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3480426" y="2574122"/>
            <a:ext cx="983632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altLang="en-US" sz="2400" b="1" dirty="0"/>
              <a:t>The reason: </a:t>
            </a:r>
          </a:p>
          <a:p>
            <a:pPr algn="ctr"/>
            <a:r>
              <a:rPr lang="en-GB" altLang="en-US" sz="2400" b="1" dirty="0"/>
              <a:t>He had nowhere near enough men to run England.</a:t>
            </a:r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455456" y="4938516"/>
            <a:ext cx="576660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2400" b="1" dirty="0"/>
              <a:t>So William built castles at important places – hills, rivers, towns – so that if the English tried to control the country they’d be forced to attack a castle – a bad move!</a:t>
            </a:r>
          </a:p>
        </p:txBody>
      </p:sp>
      <p:pic>
        <p:nvPicPr>
          <p:cNvPr id="8" name="Picture 3" descr="motte and bailey colo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6" y="2026125"/>
            <a:ext cx="441960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53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 animBg="1"/>
      <p:bldP spid="77832" grpId="0"/>
      <p:bldP spid="778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37486"/>
            <a:ext cx="12192000" cy="1079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827377" y="1403397"/>
            <a:ext cx="1086663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2400" dirty="0"/>
              <a:t>The </a:t>
            </a:r>
            <a:r>
              <a:rPr lang="en-GB" altLang="en-US" sz="2400" b="1" dirty="0"/>
              <a:t>Normans</a:t>
            </a:r>
            <a:r>
              <a:rPr lang="en-GB" altLang="en-US" sz="2400" dirty="0"/>
              <a:t> built the first proper castles in England. They needed bases from which to control the countryside, and strongholds to protect them from Saxon attack.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75150" y="3509894"/>
            <a:ext cx="491503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altLang="en-US" sz="2400" dirty="0"/>
              <a:t>The castles had to be built in a hurry, so they were originally built of timber on an earth mound (a </a:t>
            </a:r>
            <a:r>
              <a:rPr lang="en-GB" altLang="en-US" sz="2400" b="1" dirty="0" err="1"/>
              <a:t>motte</a:t>
            </a:r>
            <a:r>
              <a:rPr lang="en-GB" altLang="en-US" sz="2400" dirty="0"/>
              <a:t>).</a:t>
            </a:r>
            <a:br>
              <a:rPr lang="en-GB" altLang="en-US" sz="2400" dirty="0"/>
            </a:br>
            <a:r>
              <a:rPr lang="en-GB" altLang="en-US" sz="2400" dirty="0"/>
              <a:t>The </a:t>
            </a:r>
            <a:r>
              <a:rPr lang="en-GB" altLang="en-US" sz="2400" b="1" dirty="0"/>
              <a:t>bailey</a:t>
            </a:r>
            <a:r>
              <a:rPr lang="en-GB" altLang="en-US" sz="2400" dirty="0"/>
              <a:t> was the living area for the soldiers.</a:t>
            </a:r>
            <a:endParaRPr lang="en-GB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693918" y="323494"/>
            <a:ext cx="76676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4000" b="1" u="sng" dirty="0"/>
              <a:t>The Motte and Bailey Castle</a:t>
            </a:r>
          </a:p>
        </p:txBody>
      </p:sp>
      <p:pic>
        <p:nvPicPr>
          <p:cNvPr id="7" name="Picture 3" descr="motte and bailey colo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064" y="2420402"/>
            <a:ext cx="6500363" cy="412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21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motte_bailey_cas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1066800"/>
            <a:ext cx="65817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5410200" y="762001"/>
            <a:ext cx="2895600" cy="646331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/>
              <a:t>Keep </a:t>
            </a:r>
            <a:r>
              <a:rPr lang="en-GB" altLang="en-US">
                <a:cs typeface="Arial" panose="020B0604020202020204" pitchFamily="34" charset="0"/>
              </a:rPr>
              <a:t>–</a:t>
            </a:r>
            <a:r>
              <a:rPr lang="en-GB" altLang="en-US"/>
              <a:t> the safest place in the castle</a:t>
            </a: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1752600" y="838201"/>
            <a:ext cx="1524000" cy="1200329"/>
          </a:xfrm>
          <a:prstGeom prst="rect">
            <a:avLst/>
          </a:prstGeom>
          <a:solidFill>
            <a:schemeClr val="bg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/>
              <a:t>Motte </a:t>
            </a:r>
            <a:r>
              <a:rPr lang="en-GB" altLang="en-US">
                <a:cs typeface="Arial" panose="020B0604020202020204" pitchFamily="34" charset="0"/>
              </a:rPr>
              <a:t>–</a:t>
            </a:r>
            <a:r>
              <a:rPr lang="en-GB" altLang="en-US"/>
              <a:t> defensive mound of earth</a:t>
            </a:r>
            <a:endParaRPr lang="en-GB" altLang="en-US" b="1"/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1752600" y="3810000"/>
            <a:ext cx="2362200" cy="92333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/>
              <a:t>Moat </a:t>
            </a:r>
            <a:r>
              <a:rPr lang="en-GB" altLang="en-US">
                <a:cs typeface="Arial" panose="020B0604020202020204" pitchFamily="34" charset="0"/>
              </a:rPr>
              <a:t>–</a:t>
            </a:r>
            <a:r>
              <a:rPr lang="en-GB" altLang="en-US"/>
              <a:t> this made it harder to reach the walls</a:t>
            </a:r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4419600" y="4229100"/>
            <a:ext cx="2514600" cy="92333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/>
              <a:t>Palisade </a:t>
            </a:r>
            <a:r>
              <a:rPr lang="en-GB" altLang="en-US">
                <a:cs typeface="Arial" panose="020B0604020202020204" pitchFamily="34" charset="0"/>
              </a:rPr>
              <a:t>–</a:t>
            </a:r>
            <a:r>
              <a:rPr lang="en-GB" altLang="en-US"/>
              <a:t> these were made of wood and formed a fence</a:t>
            </a:r>
          </a:p>
        </p:txBody>
      </p:sp>
      <p:sp>
        <p:nvSpPr>
          <p:cNvPr id="87049" name="Line 9"/>
          <p:cNvSpPr>
            <a:spLocks noChangeShapeType="1"/>
          </p:cNvSpPr>
          <p:nvPr/>
        </p:nvSpPr>
        <p:spPr bwMode="auto">
          <a:xfrm>
            <a:off x="3276600" y="1828800"/>
            <a:ext cx="304800" cy="304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7620000" y="4229100"/>
            <a:ext cx="2895600" cy="92333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/>
              <a:t>Bailey </a:t>
            </a:r>
            <a:r>
              <a:rPr lang="en-GB" altLang="en-US">
                <a:cs typeface="Arial" panose="020B0604020202020204" pitchFamily="34" charset="0"/>
              </a:rPr>
              <a:t>–</a:t>
            </a:r>
            <a:r>
              <a:rPr lang="en-GB" altLang="en-US"/>
              <a:t> large walled area where the soldiers and animals lived</a:t>
            </a:r>
          </a:p>
        </p:txBody>
      </p:sp>
      <p:sp>
        <p:nvSpPr>
          <p:cNvPr id="87051" name="Text Box 11"/>
          <p:cNvSpPr txBox="1">
            <a:spLocks noChangeArrowheads="1"/>
          </p:cNvSpPr>
          <p:nvPr/>
        </p:nvSpPr>
        <p:spPr bwMode="auto">
          <a:xfrm>
            <a:off x="8610600" y="762000"/>
            <a:ext cx="1752600" cy="92333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/>
              <a:t>Bridge </a:t>
            </a:r>
            <a:r>
              <a:rPr lang="en-GB" altLang="en-US">
                <a:cs typeface="Arial" panose="020B0604020202020204" pitchFamily="34" charset="0"/>
              </a:rPr>
              <a:t>–</a:t>
            </a:r>
            <a:r>
              <a:rPr lang="en-GB" altLang="en-US"/>
              <a:t> from the motte to the bailey</a:t>
            </a:r>
            <a:endParaRPr lang="en-GB" altLang="en-US" b="1"/>
          </a:p>
        </p:txBody>
      </p:sp>
      <p:sp>
        <p:nvSpPr>
          <p:cNvPr id="87052" name="Line 12"/>
          <p:cNvSpPr>
            <a:spLocks noChangeShapeType="1"/>
          </p:cNvSpPr>
          <p:nvPr/>
        </p:nvSpPr>
        <p:spPr bwMode="auto">
          <a:xfrm flipV="1">
            <a:off x="4114800" y="3810000"/>
            <a:ext cx="381000" cy="152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87053" name="Line 13"/>
          <p:cNvSpPr>
            <a:spLocks noChangeShapeType="1"/>
          </p:cNvSpPr>
          <p:nvPr/>
        </p:nvSpPr>
        <p:spPr bwMode="auto">
          <a:xfrm flipV="1">
            <a:off x="6248400" y="3657600"/>
            <a:ext cx="152400" cy="609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87054" name="Line 14"/>
          <p:cNvSpPr>
            <a:spLocks noChangeShapeType="1"/>
          </p:cNvSpPr>
          <p:nvPr/>
        </p:nvSpPr>
        <p:spPr bwMode="auto">
          <a:xfrm flipH="1" flipV="1">
            <a:off x="6629400" y="3429000"/>
            <a:ext cx="1295400" cy="762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87055" name="Line 15"/>
          <p:cNvSpPr>
            <a:spLocks noChangeShapeType="1"/>
          </p:cNvSpPr>
          <p:nvPr/>
        </p:nvSpPr>
        <p:spPr bwMode="auto">
          <a:xfrm flipH="1">
            <a:off x="4876800" y="1600200"/>
            <a:ext cx="3733800" cy="990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87056" name="Line 16"/>
          <p:cNvSpPr>
            <a:spLocks noChangeShapeType="1"/>
          </p:cNvSpPr>
          <p:nvPr/>
        </p:nvSpPr>
        <p:spPr bwMode="auto">
          <a:xfrm flipH="1">
            <a:off x="4114800" y="990600"/>
            <a:ext cx="1295400" cy="381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87057" name="Text Box 17"/>
          <p:cNvSpPr txBox="1">
            <a:spLocks noChangeArrowheads="1"/>
          </p:cNvSpPr>
          <p:nvPr/>
        </p:nvSpPr>
        <p:spPr bwMode="auto">
          <a:xfrm>
            <a:off x="990600" y="5748158"/>
            <a:ext cx="6629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800" b="1" dirty="0"/>
              <a:t>The Motte-and-Bailey Castle</a:t>
            </a:r>
          </a:p>
        </p:txBody>
      </p:sp>
      <p:sp>
        <p:nvSpPr>
          <p:cNvPr id="87058" name="Text Box 18"/>
          <p:cNvSpPr txBox="1">
            <a:spLocks noChangeArrowheads="1"/>
          </p:cNvSpPr>
          <p:nvPr/>
        </p:nvSpPr>
        <p:spPr bwMode="auto">
          <a:xfrm>
            <a:off x="8534400" y="2476500"/>
            <a:ext cx="2057400" cy="92333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/>
              <a:t>Drawbridge </a:t>
            </a:r>
            <a:r>
              <a:rPr lang="en-GB" altLang="en-US">
                <a:cs typeface="Arial" panose="020B0604020202020204" pitchFamily="34" charset="0"/>
              </a:rPr>
              <a:t>–</a:t>
            </a:r>
            <a:r>
              <a:rPr lang="en-GB" altLang="en-US"/>
              <a:t> to the entrance to  the bailey</a:t>
            </a:r>
            <a:endParaRPr lang="en-GB" altLang="en-US" b="1"/>
          </a:p>
        </p:txBody>
      </p:sp>
      <p:sp>
        <p:nvSpPr>
          <p:cNvPr id="87059" name="Line 19"/>
          <p:cNvSpPr>
            <a:spLocks noChangeShapeType="1"/>
          </p:cNvSpPr>
          <p:nvPr/>
        </p:nvSpPr>
        <p:spPr bwMode="auto">
          <a:xfrm flipH="1">
            <a:off x="7772400" y="3200400"/>
            <a:ext cx="762000" cy="609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621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  <p:bldP spid="87046" grpId="0" animBg="1"/>
      <p:bldP spid="87047" grpId="0" animBg="1"/>
      <p:bldP spid="87048" grpId="0" animBg="1"/>
      <p:bldP spid="87049" grpId="0" animBg="1"/>
      <p:bldP spid="87050" grpId="0" animBg="1"/>
      <p:bldP spid="87051" grpId="0" animBg="1"/>
      <p:bldP spid="87052" grpId="0" animBg="1"/>
      <p:bldP spid="87053" grpId="0" animBg="1"/>
      <p:bldP spid="87054" grpId="0" animBg="1"/>
      <p:bldP spid="87055" grpId="0" animBg="1"/>
      <p:bldP spid="87056" grpId="0" animBg="1"/>
      <p:bldP spid="87058" grpId="0" animBg="1"/>
      <p:bldP spid="8705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37486"/>
            <a:ext cx="12192000" cy="1079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82340" y="1683802"/>
            <a:ext cx="10866639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2400" b="1" dirty="0"/>
              <a:t>Advantages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/>
              <a:t>Quick, cheap, and easy to build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/>
              <a:t>Showed strength and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/>
              <a:t>Can see potential attackers from top of tower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/>
              <a:t>Thick walls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/>
              <a:t>Drawbridge closes for additional protection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en-US" sz="2400" dirty="0"/>
          </a:p>
          <a:p>
            <a:r>
              <a:rPr lang="en-GB" altLang="en-US" sz="2400" b="1" dirty="0"/>
              <a:t>Disadvantages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/>
              <a:t>Made of wood: can burn or rot easily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/>
              <a:t>Wooden castles not very strong…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/>
              <a:t>Palisade easily broken by battering 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en-US" sz="2400" dirty="0"/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693918" y="323494"/>
            <a:ext cx="76676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4000" b="1" u="sng" dirty="0"/>
              <a:t>The Motte and Bailey Castle</a:t>
            </a:r>
          </a:p>
        </p:txBody>
      </p:sp>
      <p:pic>
        <p:nvPicPr>
          <p:cNvPr id="7" name="Picture 3" descr="motte and bailey colo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49" y="2311360"/>
            <a:ext cx="5147878" cy="326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87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7486"/>
            <a:ext cx="12192000" cy="1079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149" y="254943"/>
            <a:ext cx="8229600" cy="1066800"/>
          </a:xfrm>
        </p:spPr>
        <p:txBody>
          <a:bodyPr/>
          <a:lstStyle/>
          <a:p>
            <a:r>
              <a:rPr lang="en-CA" b="1" dirty="0">
                <a:latin typeface="+mn-lt"/>
              </a:rPr>
              <a:t>Traditional Square Keep Castles</a:t>
            </a:r>
          </a:p>
        </p:txBody>
      </p:sp>
      <p:pic>
        <p:nvPicPr>
          <p:cNvPr id="4" name="Content Placeholder 3" descr="rochester_castle_kee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2859" y="1439200"/>
            <a:ext cx="3168352" cy="4900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528048" y="2080012"/>
            <a:ext cx="51204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Tall thick stone walls made it difficult to climb over or break through.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Narrow windows for shooting arrows out of.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The entrance had a large outer gate that could be pulled up.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There was an inner gate made out of metal called a </a:t>
            </a:r>
            <a:r>
              <a:rPr lang="en-CA" sz="2000" b="1" dirty="0"/>
              <a:t>portcullis</a:t>
            </a:r>
            <a:r>
              <a:rPr lang="en-CA" sz="20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Large, and lots of room for soldiers, who lived in the top stories.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Spiral staircase made difficult to storm upper floors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33569" y="1439200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u="sng" dirty="0"/>
              <a:t>Advantages</a:t>
            </a:r>
            <a:r>
              <a:rPr lang="en-CA" b="1" u="sng" dirty="0"/>
              <a:t>:</a:t>
            </a:r>
          </a:p>
        </p:txBody>
      </p:sp>
      <p:pic>
        <p:nvPicPr>
          <p:cNvPr id="7170" name="Picture 2" descr="https://g4middleages.wikispaces.com/file/view/Portcullis.jpg/132440441/157x175/Portcull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118" y="1659764"/>
            <a:ext cx="2115861" cy="235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050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4981"/>
            <a:ext cx="6500146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516" y="2338112"/>
            <a:ext cx="6763858" cy="452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56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39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191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quare keep ru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2034426"/>
            <a:ext cx="4482075" cy="33615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135560" y="2420888"/>
            <a:ext cx="338437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-Attackers can get right up close to the walls.</a:t>
            </a:r>
          </a:p>
          <a:p>
            <a:endParaRPr lang="en-CA" sz="2000" dirty="0"/>
          </a:p>
          <a:p>
            <a:r>
              <a:rPr lang="en-CA" sz="2000" dirty="0"/>
              <a:t>-Once up close, attackers were very hard to shoot.</a:t>
            </a:r>
          </a:p>
          <a:p>
            <a:endParaRPr lang="en-CA" sz="2000" dirty="0"/>
          </a:p>
          <a:p>
            <a:r>
              <a:rPr lang="en-CA" sz="2000" dirty="0"/>
              <a:t>-The corners were difficult to protect.</a:t>
            </a:r>
          </a:p>
          <a:p>
            <a:endParaRPr lang="en-CA" sz="2000" dirty="0"/>
          </a:p>
          <a:p>
            <a:r>
              <a:rPr lang="en-CA" sz="2000" dirty="0"/>
              <a:t>-Knocking out one corner could take down two walls.</a:t>
            </a:r>
          </a:p>
          <a:p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2207568" y="177281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u="sng" dirty="0"/>
              <a:t>Disadvantages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37486"/>
            <a:ext cx="12192000" cy="1079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24149" y="254943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>
                <a:latin typeface="+mn-lt"/>
              </a:rPr>
              <a:t>Traditional Square Keep Castles</a:t>
            </a:r>
            <a:endParaRPr lang="en-CA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6951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centric cast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4214" y="1859633"/>
            <a:ext cx="6822734" cy="45154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4787" y="2409366"/>
            <a:ext cx="456942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The corners had a round turret for protection.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They built a second, lower wall.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Archers could fire over low wall.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If outer wall failed, they were trapped “death hole”.</a:t>
            </a:r>
          </a:p>
          <a:p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1991544" y="1628801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u="sng" dirty="0"/>
              <a:t>Advantages: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37486"/>
            <a:ext cx="12192000" cy="1079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944" y="240053"/>
            <a:ext cx="8229600" cy="1069848"/>
          </a:xfrm>
        </p:spPr>
        <p:txBody>
          <a:bodyPr/>
          <a:lstStyle/>
          <a:p>
            <a:pPr algn="ctr"/>
            <a:r>
              <a:rPr lang="en-CA" b="1" dirty="0">
                <a:latin typeface="+mn-lt"/>
              </a:rPr>
              <a:t>Concentric Castles</a:t>
            </a:r>
          </a:p>
        </p:txBody>
      </p:sp>
    </p:spTree>
    <p:extLst>
      <p:ext uri="{BB962C8B-B14F-4D97-AF65-F5344CB8AC3E}">
        <p14:creationId xmlns:p14="http://schemas.microsoft.com/office/powerpoint/2010/main" val="728017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5493" y="1680633"/>
            <a:ext cx="10515600" cy="1325563"/>
          </a:xfrm>
        </p:spPr>
        <p:txBody>
          <a:bodyPr>
            <a:normAutofit/>
          </a:bodyPr>
          <a:lstStyle/>
          <a:p>
            <a:r>
              <a:rPr lang="en-CA" sz="2400" b="1" u="sng" dirty="0">
                <a:latin typeface="+mn-lt"/>
              </a:rPr>
              <a:t>Disadvantages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5682" y="2734614"/>
            <a:ext cx="45626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Need for a large garrison to defend it.  Difficult to defend with limited soldiers</a:t>
            </a:r>
          </a:p>
          <a:p>
            <a:endParaRPr lang="en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Walls could not stand up to cannon fire</a:t>
            </a:r>
          </a:p>
        </p:txBody>
      </p:sp>
      <p:pic>
        <p:nvPicPr>
          <p:cNvPr id="1026" name="Picture 2" descr="http://primaryhomeworkhelp.co.uk/castles/dover/images/aer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334" y="1690688"/>
            <a:ext cx="6642759" cy="436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240053"/>
            <a:ext cx="12192000" cy="1079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02944" y="240053"/>
            <a:ext cx="8229600" cy="1069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b="1">
                <a:latin typeface="+mn-lt"/>
              </a:rPr>
              <a:t>Concentric Castles</a:t>
            </a:r>
            <a:endParaRPr lang="en-CA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1980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264940"/>
            <a:ext cx="6838682" cy="10431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078" y="1123752"/>
            <a:ext cx="10515600" cy="1325563"/>
          </a:xfrm>
        </p:spPr>
        <p:txBody>
          <a:bodyPr/>
          <a:lstStyle/>
          <a:p>
            <a:r>
              <a:rPr lang="en-CA" b="1" dirty="0">
                <a:latin typeface="+mn-lt"/>
              </a:rPr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017" y="2907450"/>
            <a:ext cx="7571704" cy="435133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You will be able to:</a:t>
            </a:r>
          </a:p>
          <a:p>
            <a:pPr marL="0" indent="0">
              <a:buNone/>
            </a:pPr>
            <a:endParaRPr lang="en-CA" dirty="0"/>
          </a:p>
          <a:p>
            <a:pPr>
              <a:buFont typeface="Wingdings" panose="05000000000000000000" pitchFamily="2" charset="2"/>
              <a:buChar char="ü"/>
            </a:pPr>
            <a:r>
              <a:rPr lang="en-CA" dirty="0"/>
              <a:t> Explain </a:t>
            </a:r>
            <a:r>
              <a:rPr lang="en-CA" b="1" dirty="0"/>
              <a:t>why</a:t>
            </a:r>
            <a:r>
              <a:rPr lang="en-CA" dirty="0"/>
              <a:t> castles were built</a:t>
            </a:r>
          </a:p>
          <a:p>
            <a:pPr marL="0" indent="0">
              <a:buNone/>
            </a:pPr>
            <a:endParaRPr lang="en-CA" dirty="0"/>
          </a:p>
          <a:p>
            <a:pPr>
              <a:buFont typeface="Wingdings" panose="05000000000000000000" pitchFamily="2" charset="2"/>
              <a:buChar char="ü"/>
            </a:pPr>
            <a:r>
              <a:rPr lang="en-CA" dirty="0"/>
              <a:t> Describe the advantages and disadvantages of three different types of castles</a:t>
            </a:r>
          </a:p>
        </p:txBody>
      </p:sp>
      <p:pic>
        <p:nvPicPr>
          <p:cNvPr id="4" name="Picture 2" descr="http://upload.wikimedia.org/wikipedia/commons/5/50/Bodiam-castle-10My8-11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391" y="237080"/>
            <a:ext cx="5585609" cy="372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york-united-kingdom.co.uk/cliffords/cliffordstoweryor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1" r="11865" b="11935"/>
          <a:stretch/>
        </p:blipFill>
        <p:spPr bwMode="auto">
          <a:xfrm>
            <a:off x="8925058" y="4181141"/>
            <a:ext cx="2717444" cy="254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60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4522575"/>
            <a:ext cx="12192000" cy="247000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0" y="-21857"/>
            <a:ext cx="12192000" cy="247000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576" y="1650397"/>
            <a:ext cx="11397803" cy="2387600"/>
          </a:xfrm>
        </p:spPr>
        <p:txBody>
          <a:bodyPr/>
          <a:lstStyle/>
          <a:p>
            <a:pPr algn="ctr"/>
            <a:r>
              <a:rPr lang="en-CA" dirty="0">
                <a:latin typeface="Algerian" panose="04020705040A02060702" pitchFamily="82" charset="0"/>
              </a:rPr>
              <a:t>Castles &amp; War</a:t>
            </a:r>
          </a:p>
        </p:txBody>
      </p:sp>
      <p:pic>
        <p:nvPicPr>
          <p:cNvPr id="4" name="Picture 3" descr="motte and bailey colo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690"/>
            <a:ext cx="3889420" cy="24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g4middleages.wikispaces.com/file/view/Portcullis.jpg/132440441/157x175/Portcull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2575"/>
            <a:ext cx="2115861" cy="235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06" y="-50902"/>
            <a:ext cx="3696236" cy="2474339"/>
          </a:xfrm>
          <a:prstGeom prst="rect">
            <a:avLst/>
          </a:prstGeom>
        </p:spPr>
      </p:pic>
      <p:pic>
        <p:nvPicPr>
          <p:cNvPr id="9" name="Picture 2" descr="http://primaryhomeworkhelp.co.uk/castles/dover/images/aeri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145" y="4522575"/>
            <a:ext cx="3708089" cy="243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york-united-kingdom.co.uk/cliffords/cliffordstoweryork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1" r="11865"/>
          <a:stretch/>
        </p:blipFill>
        <p:spPr bwMode="auto">
          <a:xfrm>
            <a:off x="9504608" y="4522575"/>
            <a:ext cx="2717444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koralikassoc.com/artists/crnkovich/B_attack_castl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067" y="4502126"/>
            <a:ext cx="3444489" cy="249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rpgmanager.net/Downloads/Equipment/Siege%20Engines%20and%20Artiller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028" y="-52625"/>
            <a:ext cx="3369972" cy="251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758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40053"/>
            <a:ext cx="12192000" cy="1079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08" y="240053"/>
            <a:ext cx="10515600" cy="1325563"/>
          </a:xfrm>
        </p:spPr>
        <p:txBody>
          <a:bodyPr/>
          <a:lstStyle/>
          <a:p>
            <a:r>
              <a:rPr lang="en-CA" b="1" dirty="0">
                <a:latin typeface="+mn-lt"/>
              </a:rPr>
              <a:t>Review: Which kind of Castle is it?</a:t>
            </a:r>
          </a:p>
        </p:txBody>
      </p:sp>
      <p:pic>
        <p:nvPicPr>
          <p:cNvPr id="4098" name="Picture 2" descr="http://resources.hwb.wales.gov.uk/VTC/20050408/newhistor/keystage3/castlesde/castles/theconcen/harle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462" y="1772992"/>
            <a:ext cx="4762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.imgur.com/aXfn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213" y="2640168"/>
            <a:ext cx="5289471" cy="348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259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40053"/>
            <a:ext cx="12192000" cy="1079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08" y="240053"/>
            <a:ext cx="10515600" cy="1325563"/>
          </a:xfrm>
        </p:spPr>
        <p:txBody>
          <a:bodyPr/>
          <a:lstStyle/>
          <a:p>
            <a:r>
              <a:rPr lang="en-CA" b="1" dirty="0">
                <a:latin typeface="+mn-lt"/>
              </a:rPr>
              <a:t>Review: Which kind of Castle is it?</a:t>
            </a:r>
          </a:p>
        </p:txBody>
      </p:sp>
      <p:pic>
        <p:nvPicPr>
          <p:cNvPr id="3074" name="Picture 2" descr="http://www.hinckleypastpresent.org/images/hinckleycastle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49899"/>
            <a:ext cx="914400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720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40053"/>
            <a:ext cx="12192000" cy="1079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08" y="240053"/>
            <a:ext cx="10515600" cy="1325563"/>
          </a:xfrm>
        </p:spPr>
        <p:txBody>
          <a:bodyPr/>
          <a:lstStyle/>
          <a:p>
            <a:r>
              <a:rPr lang="en-CA" b="1" dirty="0">
                <a:latin typeface="+mn-lt"/>
              </a:rPr>
              <a:t>Review: Which kind of Castle is it?</a:t>
            </a:r>
          </a:p>
        </p:txBody>
      </p:sp>
      <p:pic>
        <p:nvPicPr>
          <p:cNvPr id="2050" name="Picture 2" descr="http://www.ukstudentlife.com/Travel/Tours/England/Rochester/Castl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158" y="1690350"/>
            <a:ext cx="4741551" cy="353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upload.wikimedia.org/wikipedia/commons/6/60/Porchester_castle_keep_2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580" y="2128185"/>
            <a:ext cx="6117527" cy="458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459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40053"/>
            <a:ext cx="12192000" cy="1079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08" y="240053"/>
            <a:ext cx="10515600" cy="1325563"/>
          </a:xfrm>
        </p:spPr>
        <p:txBody>
          <a:bodyPr/>
          <a:lstStyle/>
          <a:p>
            <a:r>
              <a:rPr lang="en-CA" b="1" dirty="0">
                <a:latin typeface="+mn-lt"/>
              </a:rPr>
              <a:t>Review: Which kind of Castle is it?</a:t>
            </a:r>
          </a:p>
        </p:txBody>
      </p:sp>
      <p:pic>
        <p:nvPicPr>
          <p:cNvPr id="5122" name="Picture 2" descr="http://www.bbc.co.uk/staticarchive/67a73c535dee208764dd2a5d42ff0e423a41cb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08" y="1565616"/>
            <a:ext cx="6813823" cy="383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york-united-kingdom.co.uk/cliffords/cliffordstoweryor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1" r="11865" b="11935"/>
          <a:stretch/>
        </p:blipFill>
        <p:spPr bwMode="auto">
          <a:xfrm>
            <a:off x="6722770" y="2755639"/>
            <a:ext cx="4005331" cy="374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767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1054100" y="2072068"/>
            <a:ext cx="10083800" cy="413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altLang="en-US" sz="3600" b="1" dirty="0"/>
              <a:t>War</a:t>
            </a:r>
            <a:r>
              <a:rPr lang="en-GB" altLang="en-US" sz="3600" dirty="0"/>
              <a:t> in medieval times was about the </a:t>
            </a:r>
            <a:r>
              <a:rPr lang="en-GB" altLang="en-US" sz="3600" b="1" dirty="0"/>
              <a:t>control of land. </a:t>
            </a:r>
          </a:p>
          <a:p>
            <a:pPr>
              <a:lnSpc>
                <a:spcPct val="90000"/>
              </a:lnSpc>
            </a:pPr>
            <a:r>
              <a:rPr lang="en-GB" altLang="en-US" sz="3600" dirty="0"/>
              <a:t>Garrisons of knights and other soldiers who lived in castles controlled the land around their stone fortresses. </a:t>
            </a:r>
          </a:p>
          <a:p>
            <a:pPr>
              <a:lnSpc>
                <a:spcPct val="90000"/>
              </a:lnSpc>
            </a:pPr>
            <a:r>
              <a:rPr lang="en-GB" altLang="en-US" sz="3600" dirty="0"/>
              <a:t>To conquer a territory, an attacking army would have to strike and take these central strongholds. </a:t>
            </a:r>
          </a:p>
          <a:p>
            <a:pPr>
              <a:lnSpc>
                <a:spcPct val="90000"/>
              </a:lnSpc>
            </a:pPr>
            <a:r>
              <a:rPr lang="en-GB" altLang="en-US" sz="3600" dirty="0"/>
              <a:t>To do so, they would launch a </a:t>
            </a:r>
            <a:r>
              <a:rPr lang="en-GB" altLang="en-US" sz="3600" b="1" dirty="0"/>
              <a:t>siege</a:t>
            </a:r>
            <a:r>
              <a:rPr lang="en-GB" altLang="en-US" sz="3600" dirty="0"/>
              <a:t>.</a:t>
            </a:r>
            <a:r>
              <a:rPr lang="en-GB" altLang="en-US" sz="3600" dirty="0">
                <a:solidFill>
                  <a:schemeClr val="bg1"/>
                </a:solidFill>
              </a:rPr>
              <a:t> </a:t>
            </a:r>
          </a:p>
          <a:p>
            <a:endParaRPr lang="en-CA" sz="3600" dirty="0"/>
          </a:p>
        </p:txBody>
      </p:sp>
      <p:sp>
        <p:nvSpPr>
          <p:cNvPr id="4" name="Rectangle 3"/>
          <p:cNvSpPr/>
          <p:nvPr/>
        </p:nvSpPr>
        <p:spPr>
          <a:xfrm>
            <a:off x="0" y="240053"/>
            <a:ext cx="12192000" cy="1079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29108" y="2400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>
                <a:latin typeface="+mn-lt"/>
              </a:rPr>
              <a:t>Castles &amp; War</a:t>
            </a:r>
          </a:p>
        </p:txBody>
      </p:sp>
    </p:spTree>
    <p:extLst>
      <p:ext uri="{BB962C8B-B14F-4D97-AF65-F5344CB8AC3E}">
        <p14:creationId xmlns:p14="http://schemas.microsoft.com/office/powerpoint/2010/main" val="28495138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 descr="http://www.koralikassoc.com/artists/crnkovich/B_attack_cas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205" y="0"/>
            <a:ext cx="9480260" cy="685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6457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253" y="798084"/>
            <a:ext cx="8229600" cy="1069848"/>
          </a:xfrm>
        </p:spPr>
        <p:txBody>
          <a:bodyPr>
            <a:noAutofit/>
          </a:bodyPr>
          <a:lstStyle/>
          <a:p>
            <a:pPr algn="ctr"/>
            <a:r>
              <a:rPr lang="en-CA" sz="4800" b="1" dirty="0">
                <a:latin typeface="+mn-lt"/>
              </a:rPr>
              <a:t>Over, </a:t>
            </a:r>
            <a:br>
              <a:rPr lang="en-CA" sz="4800" b="1" dirty="0">
                <a:latin typeface="+mn-lt"/>
              </a:rPr>
            </a:br>
            <a:r>
              <a:rPr lang="en-CA" sz="4800" b="1" dirty="0">
                <a:latin typeface="+mn-lt"/>
              </a:rPr>
              <a:t>Under, Through!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51288" y="6282283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/>
              <a:t>Siege ladders and towers</a:t>
            </a:r>
          </a:p>
        </p:txBody>
      </p:sp>
      <p:pic>
        <p:nvPicPr>
          <p:cNvPr id="4" name="Picture 3" descr="seige tower.jpg"/>
          <p:cNvPicPr>
            <a:picLocks noChangeAspect="1"/>
          </p:cNvPicPr>
          <p:nvPr/>
        </p:nvPicPr>
        <p:blipFill rotWithShape="1">
          <a:blip r:embed="rId2" cstate="print"/>
          <a:srcRect l="11443" t="10423" r="12976" b="7535"/>
          <a:stretch/>
        </p:blipFill>
        <p:spPr>
          <a:xfrm>
            <a:off x="26000" y="798084"/>
            <a:ext cx="3232598" cy="4584880"/>
          </a:xfrm>
          <a:prstGeom prst="rect">
            <a:avLst/>
          </a:prstGeom>
        </p:spPr>
      </p:pic>
      <p:pic>
        <p:nvPicPr>
          <p:cNvPr id="5" name="Picture 4" descr="Siege_Lad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59317" y="3843273"/>
            <a:ext cx="3231529" cy="2376124"/>
          </a:xfrm>
          <a:prstGeom prst="rect">
            <a:avLst/>
          </a:prstGeom>
        </p:spPr>
      </p:pic>
      <p:pic>
        <p:nvPicPr>
          <p:cNvPr id="6" name="Picture 5" descr="trebuch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56173" y="-41491"/>
            <a:ext cx="3635827" cy="3476760"/>
          </a:xfrm>
          <a:prstGeom prst="rect">
            <a:avLst/>
          </a:prstGeom>
        </p:spPr>
      </p:pic>
      <p:pic>
        <p:nvPicPr>
          <p:cNvPr id="7" name="Picture 6" descr="Battering_Ra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96897" y="4061068"/>
            <a:ext cx="3017912" cy="22634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66232" y="4415647"/>
            <a:ext cx="26552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/>
              <a:t>Tunnels under the wall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597991" y="3461540"/>
            <a:ext cx="172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/>
              <a:t>Trebuchet </a:t>
            </a:r>
          </a:p>
          <a:p>
            <a:endParaRPr lang="en-CA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758741" y="6282283"/>
            <a:ext cx="23954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/>
              <a:t>Battering ram</a:t>
            </a:r>
          </a:p>
          <a:p>
            <a:endParaRPr lang="en-CA" sz="2800" dirty="0"/>
          </a:p>
        </p:txBody>
      </p:sp>
      <p:pic>
        <p:nvPicPr>
          <p:cNvPr id="1026" name="Picture 2" descr="http://pds6.egloos.com/pds/200711/09/69/a0009869_4733b3767e8f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750" y="2767251"/>
            <a:ext cx="3367147" cy="160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3244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Siege Weapons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Trebuchet </a:t>
            </a:r>
            <a:r>
              <a:rPr lang="en-CA" dirty="0">
                <a:hlinkClick r:id="rId2"/>
              </a:rPr>
              <a:t>https://www.youtube.com/watch?v=pR26RMI9T8c</a:t>
            </a:r>
            <a:r>
              <a:rPr lang="en-CA" dirty="0"/>
              <a:t> </a:t>
            </a:r>
          </a:p>
          <a:p>
            <a:r>
              <a:rPr lang="en-CA" dirty="0"/>
              <a:t>Siege Tower </a:t>
            </a:r>
            <a:r>
              <a:rPr lang="en-CA" dirty="0">
                <a:hlinkClick r:id="rId3"/>
              </a:rPr>
              <a:t>https://www.youtube.com/watch?v=qXsYJD3BJlQ</a:t>
            </a:r>
            <a:endParaRPr lang="en-CA" dirty="0"/>
          </a:p>
          <a:p>
            <a:r>
              <a:rPr lang="en-CA" dirty="0"/>
              <a:t>Crossbow </a:t>
            </a:r>
            <a:r>
              <a:rPr lang="en-CA" dirty="0">
                <a:hlinkClick r:id="rId4"/>
              </a:rPr>
              <a:t>https://www.youtube.com/watch?v=Ziq5zm4uO-Y</a:t>
            </a:r>
            <a:r>
              <a:rPr lang="en-CA" dirty="0"/>
              <a:t> </a:t>
            </a:r>
          </a:p>
          <a:p>
            <a:r>
              <a:rPr lang="en-CA" dirty="0"/>
              <a:t>Longbow </a:t>
            </a:r>
            <a:r>
              <a:rPr lang="en-CA" dirty="0">
                <a:hlinkClick r:id="rId5"/>
              </a:rPr>
              <a:t>https://www.youtube.com/watch?v=bGcm-J1ggfw</a:t>
            </a:r>
            <a:r>
              <a:rPr lang="en-CA" dirty="0"/>
              <a:t> </a:t>
            </a:r>
          </a:p>
          <a:p>
            <a:r>
              <a:rPr lang="en-CA" dirty="0"/>
              <a:t>Battering Ram </a:t>
            </a:r>
            <a:r>
              <a:rPr lang="en-CA" dirty="0">
                <a:hlinkClick r:id="rId6"/>
              </a:rPr>
              <a:t>https://www.youtube.com/watch?v=kz60knnHNaU</a:t>
            </a:r>
            <a:r>
              <a:rPr lang="en-CA" dirty="0"/>
              <a:t>  </a:t>
            </a:r>
          </a:p>
          <a:p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0" y="365125"/>
            <a:ext cx="12192000" cy="1079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Siege Weapons</a:t>
            </a:r>
          </a:p>
        </p:txBody>
      </p:sp>
    </p:spTree>
    <p:extLst>
      <p:ext uri="{BB962C8B-B14F-4D97-AF65-F5344CB8AC3E}">
        <p14:creationId xmlns:p14="http://schemas.microsoft.com/office/powerpoint/2010/main" val="19183973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65125"/>
            <a:ext cx="12192000" cy="1079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36" y="365125"/>
            <a:ext cx="10515600" cy="1325563"/>
          </a:xfrm>
        </p:spPr>
        <p:txBody>
          <a:bodyPr/>
          <a:lstStyle/>
          <a:p>
            <a:r>
              <a:rPr lang="en-CA" b="1" dirty="0">
                <a:latin typeface="+mn-lt"/>
              </a:rPr>
              <a:t>How would you attack a Castle?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6127" y="1756043"/>
            <a:ext cx="57944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Your Task: Create an attack plan for a castle (In pairs or individually)</a:t>
            </a:r>
          </a:p>
          <a:p>
            <a:endParaRPr lang="en-CA" sz="2400" b="1" dirty="0"/>
          </a:p>
          <a:p>
            <a:pPr marL="342900" indent="-342900">
              <a:buFont typeface="+mj-lt"/>
              <a:buAutoNum type="arabicPeriod"/>
            </a:pPr>
            <a:r>
              <a:rPr lang="en-CA" sz="2400" dirty="0"/>
              <a:t>Decide which type of castle you are going to attack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400" dirty="0"/>
              <a:t>Based on the type of castle and its weaknesses, decide which </a:t>
            </a:r>
            <a:r>
              <a:rPr lang="en-CA" sz="2400" b="1" dirty="0"/>
              <a:t>weapons </a:t>
            </a:r>
            <a:r>
              <a:rPr lang="en-CA" sz="2400" dirty="0"/>
              <a:t>you will need and how big of an army you need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400" dirty="0"/>
              <a:t>Create your attack plan (must include some drawing and some text/labels describing the plan)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90952" y="2768958"/>
            <a:ext cx="5254580" cy="36933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2400" dirty="0"/>
              <a:t>Criteria: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CA" sz="2000" dirty="0"/>
              <a:t>Shows or describes the </a:t>
            </a:r>
            <a:r>
              <a:rPr lang="en-CA" sz="2000" b="1" dirty="0"/>
              <a:t>type of castle </a:t>
            </a:r>
            <a:r>
              <a:rPr lang="en-CA" sz="2000" dirty="0"/>
              <a:t>you are attacking, as well as the surrounding area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CA" sz="2000" dirty="0"/>
              <a:t>Uses </a:t>
            </a:r>
            <a:r>
              <a:rPr lang="en-CA" sz="2000" b="1" dirty="0"/>
              <a:t>realistic, historically accurate weapons </a:t>
            </a:r>
            <a:endParaRPr lang="en-CA" sz="20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CA" sz="2000" dirty="0"/>
              <a:t>Includes some </a:t>
            </a:r>
            <a:r>
              <a:rPr lang="en-CA" sz="2000" b="1" dirty="0"/>
              <a:t>images </a:t>
            </a:r>
            <a:r>
              <a:rPr lang="en-CA" sz="2000" dirty="0"/>
              <a:t>(drawings) as well as some writing or labels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CA" sz="2000" dirty="0"/>
              <a:t>Plan is logical and shows understanding of Medieval castles and weapons</a:t>
            </a:r>
          </a:p>
        </p:txBody>
      </p:sp>
      <p:pic>
        <p:nvPicPr>
          <p:cNvPr id="7170" name="Picture 2" descr="http://www.koralikassoc.com/artists/crnkovich/B_attack_cas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156" y="54110"/>
            <a:ext cx="3754844" cy="271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677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DGXx56WqqJw">
            <a:hlinkClick r:id="rId3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6214" y="6181859"/>
            <a:ext cx="9118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hlinkClick r:id="rId5"/>
              </a:rPr>
              <a:t>https://www.youtube.com/watch?v=DGXx56WqqJw</a:t>
            </a:r>
            <a:r>
              <a:rPr lang="en-CA" sz="28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EA5E59-2A7A-8634-D960-2C326F10DFFF}"/>
              </a:ext>
            </a:extLst>
          </p:cNvPr>
          <p:cNvSpPr txBox="1"/>
          <p:nvPr/>
        </p:nvSpPr>
        <p:spPr>
          <a:xfrm>
            <a:off x="838200" y="2767764"/>
            <a:ext cx="10917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https://www.youtube.com/watch?v=RXXDThkJ3Ew</a:t>
            </a:r>
          </a:p>
        </p:txBody>
      </p:sp>
    </p:spTree>
    <p:extLst>
      <p:ext uri="{BB962C8B-B14F-4D97-AF65-F5344CB8AC3E}">
        <p14:creationId xmlns:p14="http://schemas.microsoft.com/office/powerpoint/2010/main" val="3258226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79" y="1463049"/>
            <a:ext cx="7166335" cy="51833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37486"/>
            <a:ext cx="12192000" cy="1079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93" y="137486"/>
            <a:ext cx="10515600" cy="1325563"/>
          </a:xfrm>
        </p:spPr>
        <p:txBody>
          <a:bodyPr/>
          <a:lstStyle/>
          <a:p>
            <a:r>
              <a:rPr lang="en-CA" b="1" dirty="0">
                <a:latin typeface="+mn-lt"/>
              </a:rPr>
              <a:t>Where’s the best place to build a castle?</a:t>
            </a:r>
          </a:p>
        </p:txBody>
      </p:sp>
    </p:spTree>
    <p:extLst>
      <p:ext uri="{BB962C8B-B14F-4D97-AF65-F5344CB8AC3E}">
        <p14:creationId xmlns:p14="http://schemas.microsoft.com/office/powerpoint/2010/main" val="2899028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0" y="137486"/>
            <a:ext cx="12192000" cy="1079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93" y="137486"/>
            <a:ext cx="10515600" cy="1325563"/>
          </a:xfrm>
        </p:spPr>
        <p:txBody>
          <a:bodyPr/>
          <a:lstStyle/>
          <a:p>
            <a:r>
              <a:rPr lang="en-CA" b="1" dirty="0">
                <a:latin typeface="+mn-lt"/>
              </a:rPr>
              <a:t>Where’s the best place to build a castle?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25" y="1381865"/>
            <a:ext cx="6898448" cy="523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31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0" y="137486"/>
            <a:ext cx="12192000" cy="1079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93" y="137486"/>
            <a:ext cx="10515600" cy="1325563"/>
          </a:xfrm>
        </p:spPr>
        <p:txBody>
          <a:bodyPr/>
          <a:lstStyle/>
          <a:p>
            <a:r>
              <a:rPr lang="en-CA" b="1" dirty="0">
                <a:latin typeface="+mn-lt"/>
              </a:rPr>
              <a:t>Where’s the best place to build a castle?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94" y="1333278"/>
            <a:ext cx="6779185" cy="533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10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0" y="137486"/>
            <a:ext cx="12192000" cy="1079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93" y="137486"/>
            <a:ext cx="10515600" cy="1325563"/>
          </a:xfrm>
        </p:spPr>
        <p:txBody>
          <a:bodyPr/>
          <a:lstStyle/>
          <a:p>
            <a:r>
              <a:rPr lang="en-CA" b="1" dirty="0">
                <a:latin typeface="+mn-lt"/>
              </a:rPr>
              <a:t>Where’s the best place to build a castle?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55" y="1368750"/>
            <a:ext cx="6707746" cy="526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973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0" y="137486"/>
            <a:ext cx="12192000" cy="1079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93" y="137486"/>
            <a:ext cx="10515600" cy="1325563"/>
          </a:xfrm>
        </p:spPr>
        <p:txBody>
          <a:bodyPr/>
          <a:lstStyle/>
          <a:p>
            <a:r>
              <a:rPr lang="en-CA" b="1" dirty="0">
                <a:latin typeface="+mn-lt"/>
              </a:rPr>
              <a:t>Where’s the best place to build a castle?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05" y="1422948"/>
            <a:ext cx="6963329" cy="515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57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0" y="137486"/>
            <a:ext cx="12192000" cy="1079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93" y="137486"/>
            <a:ext cx="10515600" cy="1325563"/>
          </a:xfrm>
        </p:spPr>
        <p:txBody>
          <a:bodyPr/>
          <a:lstStyle/>
          <a:p>
            <a:r>
              <a:rPr lang="en-CA" b="1" dirty="0">
                <a:latin typeface="+mn-lt"/>
              </a:rPr>
              <a:t>Where’s the best place to build a castle?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77" y="1396105"/>
            <a:ext cx="6527673" cy="521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11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888</Words>
  <Application>Microsoft Office PowerPoint</Application>
  <PresentationFormat>Widescreen</PresentationFormat>
  <Paragraphs>114</Paragraphs>
  <Slides>29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Algerian</vt:lpstr>
      <vt:lpstr>Arial</vt:lpstr>
      <vt:lpstr>Calibri</vt:lpstr>
      <vt:lpstr>Calibri Light</vt:lpstr>
      <vt:lpstr>Times New Roman</vt:lpstr>
      <vt:lpstr>Wingdings</vt:lpstr>
      <vt:lpstr>Office Theme</vt:lpstr>
      <vt:lpstr>Castles in the Middle Ages</vt:lpstr>
      <vt:lpstr>Learning Outcomes</vt:lpstr>
      <vt:lpstr>PowerPoint Presentation</vt:lpstr>
      <vt:lpstr>Where’s the best place to build a castle?</vt:lpstr>
      <vt:lpstr>Where’s the best place to build a castle?</vt:lpstr>
      <vt:lpstr>Where’s the best place to build a castle?</vt:lpstr>
      <vt:lpstr>Where’s the best place to build a castle?</vt:lpstr>
      <vt:lpstr>Where’s the best place to build a castle?</vt:lpstr>
      <vt:lpstr>Where’s the best place to build a castle?</vt:lpstr>
      <vt:lpstr>PowerPoint Presentation</vt:lpstr>
      <vt:lpstr>PowerPoint Presentation</vt:lpstr>
      <vt:lpstr>PowerPoint Presentation</vt:lpstr>
      <vt:lpstr>PowerPoint Presentation</vt:lpstr>
      <vt:lpstr>Traditional Square Keep Castles</vt:lpstr>
      <vt:lpstr>PowerPoint Presentation</vt:lpstr>
      <vt:lpstr>PowerPoint Presentation</vt:lpstr>
      <vt:lpstr>PowerPoint Presentation</vt:lpstr>
      <vt:lpstr>Concentric Castles</vt:lpstr>
      <vt:lpstr>Disadvantages</vt:lpstr>
      <vt:lpstr>Castles &amp; War</vt:lpstr>
      <vt:lpstr>Review: Which kind of Castle is it?</vt:lpstr>
      <vt:lpstr>Review: Which kind of Castle is it?</vt:lpstr>
      <vt:lpstr>Review: Which kind of Castle is it?</vt:lpstr>
      <vt:lpstr>Review: Which kind of Castle is it?</vt:lpstr>
      <vt:lpstr>PowerPoint Presentation</vt:lpstr>
      <vt:lpstr>PowerPoint Presentation</vt:lpstr>
      <vt:lpstr>Over,  Under, Through!</vt:lpstr>
      <vt:lpstr>Siege Weapons</vt:lpstr>
      <vt:lpstr>How would you attack a Castle?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Castles in the Middle Ages</dc:title>
  <dc:creator>Janice Beck</dc:creator>
  <cp:lastModifiedBy>Drew Bonneteau</cp:lastModifiedBy>
  <cp:revision>16</cp:revision>
  <dcterms:created xsi:type="dcterms:W3CDTF">2014-11-23T18:38:19Z</dcterms:created>
  <dcterms:modified xsi:type="dcterms:W3CDTF">2023-01-09T20:16:41Z</dcterms:modified>
</cp:coreProperties>
</file>